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Cabin"/>
      <p:regular r:id="rId36"/>
      <p:bold r:id="rId37"/>
      <p:italic r:id="rId38"/>
      <p:boldItalic r:id="rId39"/>
    </p:embeddedFont>
    <p:embeddedFont>
      <p:font typeface="Anaheim"/>
      <p:regular r:id="rId40"/>
    </p:embeddedFont>
    <p:embeddedFont>
      <p:font typeface="Be Vietnam Pro Light"/>
      <p:regular r:id="rId41"/>
      <p:bold r:id="rId42"/>
      <p:italic r:id="rId43"/>
      <p:boldItalic r:id="rId44"/>
    </p:embeddedFont>
    <p:embeddedFont>
      <p:font typeface="Be Vietnam Pro"/>
      <p:regular r:id="rId45"/>
      <p:bold r:id="rId46"/>
      <p:italic r:id="rId47"/>
      <p:boldItalic r:id="rId48"/>
    </p:embeddedFont>
    <p:embeddedFont>
      <p:font typeface="DM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FBC12E-EA26-45D5-BC2F-36E52EA4C0E6}">
  <a:tblStyle styleId="{A2FBC12E-EA26-45D5-BC2F-36E52EA4C0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C2414E2-6F2B-458A-B6DB-0CCA97B7463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aheim-regular.fntdata"/><Relationship Id="rId42" Type="http://schemas.openxmlformats.org/officeDocument/2006/relationships/font" Target="fonts/BeVietnamProLight-bold.fntdata"/><Relationship Id="rId41" Type="http://schemas.openxmlformats.org/officeDocument/2006/relationships/font" Target="fonts/BeVietnamProLight-regular.fntdata"/><Relationship Id="rId44" Type="http://schemas.openxmlformats.org/officeDocument/2006/relationships/font" Target="fonts/BeVietnamProLight-boldItalic.fntdata"/><Relationship Id="rId43" Type="http://schemas.openxmlformats.org/officeDocument/2006/relationships/font" Target="fonts/BeVietnamProLight-italic.fntdata"/><Relationship Id="rId46" Type="http://schemas.openxmlformats.org/officeDocument/2006/relationships/font" Target="fonts/BeVietnamPro-bold.fntdata"/><Relationship Id="rId45" Type="http://schemas.openxmlformats.org/officeDocument/2006/relationships/font" Target="fonts/BeVietnam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BeVietnamPro-boldItalic.fntdata"/><Relationship Id="rId47" Type="http://schemas.openxmlformats.org/officeDocument/2006/relationships/font" Target="fonts/BeVietnamPro-italic.fntdata"/><Relationship Id="rId49" Type="http://schemas.openxmlformats.org/officeDocument/2006/relationships/font" Target="fonts/DM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aleway-bold.fntdata"/><Relationship Id="rId32" Type="http://schemas.openxmlformats.org/officeDocument/2006/relationships/font" Target="fonts/Raleway-regular.fntdata"/><Relationship Id="rId35" Type="http://schemas.openxmlformats.org/officeDocument/2006/relationships/font" Target="fonts/Raleway-boldItalic.fntdata"/><Relationship Id="rId34" Type="http://schemas.openxmlformats.org/officeDocument/2006/relationships/font" Target="fonts/Raleway-italic.fntdata"/><Relationship Id="rId37" Type="http://schemas.openxmlformats.org/officeDocument/2006/relationships/font" Target="fonts/Cabin-bold.fntdata"/><Relationship Id="rId36" Type="http://schemas.openxmlformats.org/officeDocument/2006/relationships/font" Target="fonts/Cabin-regular.fntdata"/><Relationship Id="rId39" Type="http://schemas.openxmlformats.org/officeDocument/2006/relationships/font" Target="fonts/Cabin-boldItalic.fntdata"/><Relationship Id="rId38" Type="http://schemas.openxmlformats.org/officeDocument/2006/relationships/font" Target="fonts/Cabin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italic.fntdata"/><Relationship Id="rId50" Type="http://schemas.openxmlformats.org/officeDocument/2006/relationships/font" Target="fonts/DMSans-bold.fntdata"/><Relationship Id="rId52" Type="http://schemas.openxmlformats.org/officeDocument/2006/relationships/font" Target="fonts/DM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dc2166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dc2166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e43f885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e43f885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e43f885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e43f885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dc21666f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dc21666f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00f6458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00f6458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00f6458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00f6458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e43f8854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e43f8854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e43f8854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8e43f8854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e43f8854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8e43f8854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8e43f8854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8e43f8854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25c21c8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25c21c8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AMD does the best overall for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Initially, Intel does the best for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Apple is </a:t>
            </a:r>
            <a:r>
              <a:rPr lang="en-GB"/>
              <a:t>significantly</a:t>
            </a:r>
            <a:r>
              <a:rPr lang="en-GB"/>
              <a:t> worse than AMD and Intel for speed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AMD least difference across all number of iterations for avg run time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Apple has biggest difference between number of iterations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dc21666f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dc21666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25c21c88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625c21c88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1 10 50 100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At highest and lowest iteration count, intel uses the least CPU % and Apple uses the most CPU %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AMD vs Apple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AMD uses less CPU overall but it's more apparent with higher iterations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AMD vs Intel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AMD uses more CPU overall, but is most significant at higher iterations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Appel vs Intel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Apple uses significantly more CPU than Intel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e43f8854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8e43f8854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25c21c88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625c21c88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625c21c88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625c21c88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e43f8854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8e43f8854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AMD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Program Total Run Time(sec): 0.012946, 0.21505, 3.499, 13.5204 (1, 10, 50, 100 iterations)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Iteration Avg Run Time(sec): 0.012946, 0.021505, 0.069979, 0.1352 (1, 10, 50, 100 iterations)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Percent CPU Usage Peak(%): </a:t>
            </a:r>
            <a:r>
              <a:rPr b="1" lang="en-GB" sz="1200">
                <a:solidFill>
                  <a:schemeClr val="dk1"/>
                </a:solidFill>
              </a:rPr>
              <a:t>8.9, 11.7, 61.3, 61.3</a:t>
            </a:r>
            <a:r>
              <a:rPr lang="en-GB" sz="1200">
                <a:solidFill>
                  <a:schemeClr val="dk1"/>
                </a:solidFill>
              </a:rPr>
              <a:t> (1, 10, 50, 100 iterations)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Apple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Program Total Run Time(sec): 0.0082582, 0.33604, 7.2267, 28.206 (1, 10, 50, 100 iterations)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Iteration Avg Run Time(sec): 0.0082582, 0.033604, 0.14453, 0.28206 (1, 10, 50, 100 iterations)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Percent CPU Usage Peak(%): </a:t>
            </a:r>
            <a:r>
              <a:rPr b="1" lang="en-GB" sz="1200">
                <a:solidFill>
                  <a:schemeClr val="dk1"/>
                </a:solidFill>
              </a:rPr>
              <a:t>14.5, 55, 98.6, 99.98</a:t>
            </a:r>
            <a:r>
              <a:rPr lang="en-GB" sz="1200">
                <a:solidFill>
                  <a:schemeClr val="dk1"/>
                </a:solidFill>
              </a:rPr>
              <a:t> (1, 10, 50, 100 iterations)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Intel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Program Total Run Time(sec): 0.0055604, 0.18573, 3.6528, 14.0725 (1, 10, 50, 100 iterations)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Iteration Avg Run Time(sec): 0.0055604, 0.018573, 0.073057, 0.14073 (1, 10, 50, 100 iterations)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Percent CPU Usage Peak(%): </a:t>
            </a:r>
            <a:r>
              <a:rPr b="1" lang="en-GB" sz="1200">
                <a:solidFill>
                  <a:schemeClr val="dk1"/>
                </a:solidFill>
              </a:rPr>
              <a:t>4, 14, 37, 36</a:t>
            </a:r>
            <a:r>
              <a:rPr lang="en-GB" sz="1200">
                <a:solidFill>
                  <a:schemeClr val="dk1"/>
                </a:solidFill>
              </a:rPr>
              <a:t> (1, 10, 50, 100 iterations)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dc21666f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9dc21666f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e43f885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e43f885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e43f8854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8e43f8854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e7fba3e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e7fba3e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dc21666f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dc21666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e43f8854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8e43f8854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e43f8854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e43f8854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e43f8854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e43f8854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 amt="15000"/>
          </a:blip>
          <a:srcRect b="7260" l="277" r="496" t="899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3"/>
          <p:cNvCxnSpPr/>
          <p:nvPr/>
        </p:nvCxnSpPr>
        <p:spPr>
          <a:xfrm rot="10800000">
            <a:off x="112" y="86600"/>
            <a:ext cx="61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13"/>
          <p:cNvCxnSpPr/>
          <p:nvPr/>
        </p:nvCxnSpPr>
        <p:spPr>
          <a:xfrm rot="10800000">
            <a:off x="112" y="539500"/>
            <a:ext cx="619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3"/>
          <p:cNvCxnSpPr/>
          <p:nvPr/>
        </p:nvCxnSpPr>
        <p:spPr>
          <a:xfrm rot="10800000">
            <a:off x="100" y="4604000"/>
            <a:ext cx="927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/>
          <p:nvPr/>
        </p:nvSpPr>
        <p:spPr>
          <a:xfrm>
            <a:off x="230760" y="184052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729799" y="1522250"/>
            <a:ext cx="5015700" cy="20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000"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29801" y="4041150"/>
            <a:ext cx="4311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3"/>
          <p:cNvSpPr/>
          <p:nvPr>
            <p:ph idx="2" type="pic"/>
          </p:nvPr>
        </p:nvSpPr>
        <p:spPr>
          <a:xfrm>
            <a:off x="6197400" y="0"/>
            <a:ext cx="294660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 amt="24000"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4"/>
          <p:cNvCxnSpPr/>
          <p:nvPr/>
        </p:nvCxnSpPr>
        <p:spPr>
          <a:xfrm rot="10800000">
            <a:off x="100" y="4604000"/>
            <a:ext cx="927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14"/>
          <p:cNvCxnSpPr/>
          <p:nvPr/>
        </p:nvCxnSpPr>
        <p:spPr>
          <a:xfrm rot="10800000">
            <a:off x="100" y="534225"/>
            <a:ext cx="927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4"/>
          <p:cNvSpPr txBox="1"/>
          <p:nvPr>
            <p:ph hasCustomPrompt="1" type="title"/>
          </p:nvPr>
        </p:nvSpPr>
        <p:spPr>
          <a:xfrm>
            <a:off x="796200" y="123793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>
            <a:off x="789425" y="295309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3" type="title"/>
          </p:nvPr>
        </p:nvSpPr>
        <p:spPr>
          <a:xfrm>
            <a:off x="796200" y="181969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4" type="title"/>
          </p:nvPr>
        </p:nvSpPr>
        <p:spPr>
          <a:xfrm>
            <a:off x="796200" y="351981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hasCustomPrompt="1" idx="5" type="title"/>
          </p:nvPr>
        </p:nvSpPr>
        <p:spPr>
          <a:xfrm>
            <a:off x="796200" y="23864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hasCustomPrompt="1" idx="6" type="title"/>
          </p:nvPr>
        </p:nvSpPr>
        <p:spPr>
          <a:xfrm>
            <a:off x="789425" y="408650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 sz="3000">
                <a:solidFill>
                  <a:schemeClr val="dk2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1607100" y="1237925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7" type="subTitle"/>
          </p:nvPr>
        </p:nvSpPr>
        <p:spPr>
          <a:xfrm>
            <a:off x="1607100" y="1819688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8" type="subTitle"/>
          </p:nvPr>
        </p:nvSpPr>
        <p:spPr>
          <a:xfrm>
            <a:off x="1607100" y="2386405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9" type="subTitle"/>
          </p:nvPr>
        </p:nvSpPr>
        <p:spPr>
          <a:xfrm>
            <a:off x="1607100" y="2953094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3" type="subTitle"/>
          </p:nvPr>
        </p:nvSpPr>
        <p:spPr>
          <a:xfrm>
            <a:off x="1607100" y="3519809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4" type="subTitle"/>
          </p:nvPr>
        </p:nvSpPr>
        <p:spPr>
          <a:xfrm>
            <a:off x="1607100" y="4086500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" name="Google Shape;75;p14"/>
          <p:cNvSpPr/>
          <p:nvPr>
            <p:ph idx="15" type="pic"/>
          </p:nvPr>
        </p:nvSpPr>
        <p:spPr>
          <a:xfrm>
            <a:off x="5566550" y="0"/>
            <a:ext cx="357750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4"/>
          <p:cNvSpPr txBox="1"/>
          <p:nvPr>
            <p:ph idx="16" type="title"/>
          </p:nvPr>
        </p:nvSpPr>
        <p:spPr>
          <a:xfrm>
            <a:off x="713225" y="547950"/>
            <a:ext cx="485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1">
  <p:cSld name="ONE_COLUMN_TEX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 amt="15000"/>
          </a:blip>
          <a:srcRect b="7260" l="277" r="496" t="899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5"/>
          <p:cNvCxnSpPr/>
          <p:nvPr/>
        </p:nvCxnSpPr>
        <p:spPr>
          <a:xfrm rot="10800000">
            <a:off x="100" y="4604000"/>
            <a:ext cx="927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 rot="10800000">
            <a:off x="100" y="534225"/>
            <a:ext cx="927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815577" y="2001200"/>
            <a:ext cx="4590300" cy="22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3815577" y="1017225"/>
            <a:ext cx="459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/>
          <p:nvPr>
            <p:ph idx="2" type="pic"/>
          </p:nvPr>
        </p:nvSpPr>
        <p:spPr>
          <a:xfrm>
            <a:off x="100" y="0"/>
            <a:ext cx="352680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 amt="18000"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/>
          <p:nvPr/>
        </p:nvCxnSpPr>
        <p:spPr>
          <a:xfrm rot="10800000">
            <a:off x="598025" y="-2800"/>
            <a:ext cx="0" cy="460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/>
          <p:cNvCxnSpPr/>
          <p:nvPr/>
        </p:nvCxnSpPr>
        <p:spPr>
          <a:xfrm rot="10800000">
            <a:off x="-12850" y="4604000"/>
            <a:ext cx="916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6"/>
          <p:cNvSpPr/>
          <p:nvPr/>
        </p:nvSpPr>
        <p:spPr>
          <a:xfrm>
            <a:off x="239043" y="150922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89" name="Google Shape;89;p16"/>
          <p:cNvCxnSpPr/>
          <p:nvPr/>
        </p:nvCxnSpPr>
        <p:spPr>
          <a:xfrm rot="10800000">
            <a:off x="140825" y="-2800"/>
            <a:ext cx="0" cy="460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 txBox="1"/>
          <p:nvPr>
            <p:ph type="title"/>
          </p:nvPr>
        </p:nvSpPr>
        <p:spPr>
          <a:xfrm>
            <a:off x="750425" y="1983000"/>
            <a:ext cx="4191600" cy="15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16"/>
          <p:cNvSpPr txBox="1"/>
          <p:nvPr>
            <p:ph hasCustomPrompt="1" idx="2" type="title"/>
          </p:nvPr>
        </p:nvSpPr>
        <p:spPr>
          <a:xfrm>
            <a:off x="750425" y="920063"/>
            <a:ext cx="1332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/>
          <p:nvPr>
            <p:ph idx="3" type="pic"/>
          </p:nvPr>
        </p:nvSpPr>
        <p:spPr>
          <a:xfrm>
            <a:off x="5132450" y="0"/>
            <a:ext cx="401160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 amt="15000"/>
          </a:blip>
          <a:srcRect b="7260" l="277" r="496" t="8994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7"/>
          <p:cNvCxnSpPr/>
          <p:nvPr/>
        </p:nvCxnSpPr>
        <p:spPr>
          <a:xfrm rot="10800000">
            <a:off x="0" y="4680200"/>
            <a:ext cx="915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75" y="305625"/>
            <a:ext cx="917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7"/>
          <p:cNvSpPr/>
          <p:nvPr/>
        </p:nvSpPr>
        <p:spPr>
          <a:xfrm>
            <a:off x="222468" y="4249147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4581852" y="2300127"/>
            <a:ext cx="3313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subTitle"/>
          </p:nvPr>
        </p:nvSpPr>
        <p:spPr>
          <a:xfrm>
            <a:off x="720664" y="2337277"/>
            <a:ext cx="33132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3" type="subTitle"/>
          </p:nvPr>
        </p:nvSpPr>
        <p:spPr>
          <a:xfrm>
            <a:off x="720663" y="1756475"/>
            <a:ext cx="33132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4" type="subTitle"/>
          </p:nvPr>
        </p:nvSpPr>
        <p:spPr>
          <a:xfrm>
            <a:off x="4581848" y="1756475"/>
            <a:ext cx="33132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 amt="18000"/>
          </a:blip>
          <a:srcRect b="7806" l="0" r="0" t="7798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0" y="100"/>
            <a:ext cx="529200" cy="51435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06" name="Google Shape;106;p18"/>
          <p:cNvCxnSpPr/>
          <p:nvPr/>
        </p:nvCxnSpPr>
        <p:spPr>
          <a:xfrm rot="10800000">
            <a:off x="100" y="458025"/>
            <a:ext cx="927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8"/>
          <p:cNvCxnSpPr/>
          <p:nvPr/>
        </p:nvCxnSpPr>
        <p:spPr>
          <a:xfrm rot="10800000">
            <a:off x="8614825" y="458100"/>
            <a:ext cx="0" cy="46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713225" y="2419142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2" type="subTitle"/>
          </p:nvPr>
        </p:nvSpPr>
        <p:spPr>
          <a:xfrm>
            <a:off x="3285007" y="2419142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3" type="subTitle"/>
          </p:nvPr>
        </p:nvSpPr>
        <p:spPr>
          <a:xfrm>
            <a:off x="5856796" y="2419142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4" type="subTitle"/>
          </p:nvPr>
        </p:nvSpPr>
        <p:spPr>
          <a:xfrm>
            <a:off x="713225" y="15330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5" type="subTitle"/>
          </p:nvPr>
        </p:nvSpPr>
        <p:spPr>
          <a:xfrm>
            <a:off x="3285011" y="15330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6" type="subTitle"/>
          </p:nvPr>
        </p:nvSpPr>
        <p:spPr>
          <a:xfrm>
            <a:off x="5856796" y="15330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2">
            <a:alphaModFix amt="24000"/>
          </a:blip>
          <a:srcRect b="7806" l="0" r="0" t="7798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/>
          <p:nvPr/>
        </p:nvCxnSpPr>
        <p:spPr>
          <a:xfrm rot="10800000">
            <a:off x="-6900" y="351700"/>
            <a:ext cx="915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9"/>
          <p:cNvSpPr/>
          <p:nvPr/>
        </p:nvSpPr>
        <p:spPr>
          <a:xfrm>
            <a:off x="8730343" y="519766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19" name="Google Shape;119;p19"/>
          <p:cNvCxnSpPr/>
          <p:nvPr/>
        </p:nvCxnSpPr>
        <p:spPr>
          <a:xfrm rot="10800000">
            <a:off x="0" y="4908800"/>
            <a:ext cx="915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720675" y="1790313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2" type="subTitle"/>
          </p:nvPr>
        </p:nvSpPr>
        <p:spPr>
          <a:xfrm>
            <a:off x="4547226" y="1790313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3" type="subTitle"/>
          </p:nvPr>
        </p:nvSpPr>
        <p:spPr>
          <a:xfrm>
            <a:off x="720674" y="3493958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4" type="subTitle"/>
          </p:nvPr>
        </p:nvSpPr>
        <p:spPr>
          <a:xfrm>
            <a:off x="4547226" y="3493958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5" type="subTitle"/>
          </p:nvPr>
        </p:nvSpPr>
        <p:spPr>
          <a:xfrm>
            <a:off x="720675" y="1329723"/>
            <a:ext cx="28482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6" type="subTitle"/>
          </p:nvPr>
        </p:nvSpPr>
        <p:spPr>
          <a:xfrm>
            <a:off x="720675" y="3033442"/>
            <a:ext cx="28482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7" type="subTitle"/>
          </p:nvPr>
        </p:nvSpPr>
        <p:spPr>
          <a:xfrm>
            <a:off x="4547200" y="1329723"/>
            <a:ext cx="28482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8" type="subTitle"/>
          </p:nvPr>
        </p:nvSpPr>
        <p:spPr>
          <a:xfrm>
            <a:off x="4547200" y="3033442"/>
            <a:ext cx="28482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 amt="15000"/>
          </a:blip>
          <a:srcRect b="7260" l="277" r="496" t="8994"/>
          <a:stretch/>
        </p:blipFill>
        <p:spPr>
          <a:xfrm flipH="1" rot="10800000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8809925" y="100"/>
            <a:ext cx="333900" cy="51435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32" name="Google Shape;132;p20"/>
          <p:cNvCxnSpPr/>
          <p:nvPr/>
        </p:nvCxnSpPr>
        <p:spPr>
          <a:xfrm rot="10800000">
            <a:off x="8538625" y="-11100"/>
            <a:ext cx="0" cy="516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0"/>
          <p:cNvCxnSpPr/>
          <p:nvPr/>
        </p:nvCxnSpPr>
        <p:spPr>
          <a:xfrm rot="10800000">
            <a:off x="-8283" y="4865730"/>
            <a:ext cx="854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731625" y="1978532"/>
            <a:ext cx="2496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subTitle"/>
          </p:nvPr>
        </p:nvSpPr>
        <p:spPr>
          <a:xfrm>
            <a:off x="3323699" y="1978516"/>
            <a:ext cx="2496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3" type="subTitle"/>
          </p:nvPr>
        </p:nvSpPr>
        <p:spPr>
          <a:xfrm>
            <a:off x="731625" y="3709188"/>
            <a:ext cx="2496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4" type="subTitle"/>
          </p:nvPr>
        </p:nvSpPr>
        <p:spPr>
          <a:xfrm>
            <a:off x="3323699" y="3709188"/>
            <a:ext cx="2496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5" type="subTitle"/>
          </p:nvPr>
        </p:nvSpPr>
        <p:spPr>
          <a:xfrm>
            <a:off x="5915773" y="1978516"/>
            <a:ext cx="2496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6" type="subTitle"/>
          </p:nvPr>
        </p:nvSpPr>
        <p:spPr>
          <a:xfrm>
            <a:off x="5915773" y="3709188"/>
            <a:ext cx="2496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7" type="subTitle"/>
          </p:nvPr>
        </p:nvSpPr>
        <p:spPr>
          <a:xfrm>
            <a:off x="731635" y="1286091"/>
            <a:ext cx="24966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8" type="subTitle"/>
          </p:nvPr>
        </p:nvSpPr>
        <p:spPr>
          <a:xfrm>
            <a:off x="3323700" y="1286091"/>
            <a:ext cx="24966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9" type="subTitle"/>
          </p:nvPr>
        </p:nvSpPr>
        <p:spPr>
          <a:xfrm>
            <a:off x="5915765" y="1286091"/>
            <a:ext cx="24966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13" type="subTitle"/>
          </p:nvPr>
        </p:nvSpPr>
        <p:spPr>
          <a:xfrm>
            <a:off x="731635" y="3013485"/>
            <a:ext cx="24966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14" type="subTitle"/>
          </p:nvPr>
        </p:nvSpPr>
        <p:spPr>
          <a:xfrm>
            <a:off x="3323700" y="3013488"/>
            <a:ext cx="24966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15" type="subTitle"/>
          </p:nvPr>
        </p:nvSpPr>
        <p:spPr>
          <a:xfrm>
            <a:off x="5915765" y="3013488"/>
            <a:ext cx="24966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2">
            <a:alphaModFix amt="18000"/>
          </a:blip>
          <a:srcRect b="7806" l="0" r="0" t="7798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1"/>
          <p:cNvCxnSpPr/>
          <p:nvPr/>
        </p:nvCxnSpPr>
        <p:spPr>
          <a:xfrm rot="10800000">
            <a:off x="8538625" y="5525"/>
            <a:ext cx="0" cy="457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1"/>
          <p:cNvCxnSpPr/>
          <p:nvPr/>
        </p:nvCxnSpPr>
        <p:spPr>
          <a:xfrm rot="10800000">
            <a:off x="3053517" y="4572825"/>
            <a:ext cx="609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/>
          <p:nvPr/>
        </p:nvSpPr>
        <p:spPr>
          <a:xfrm>
            <a:off x="8713793" y="4725216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2" name="Google Shape;152;p21"/>
          <p:cNvSpPr txBox="1"/>
          <p:nvPr>
            <p:ph hasCustomPrompt="1" type="title"/>
          </p:nvPr>
        </p:nvSpPr>
        <p:spPr>
          <a:xfrm>
            <a:off x="3333200" y="2013550"/>
            <a:ext cx="5186700" cy="11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3333200" y="3067650"/>
            <a:ext cx="51867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21"/>
          <p:cNvSpPr/>
          <p:nvPr>
            <p:ph idx="2" type="pic"/>
          </p:nvPr>
        </p:nvSpPr>
        <p:spPr>
          <a:xfrm>
            <a:off x="0" y="0"/>
            <a:ext cx="304530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55" name="Google Shape;155;p21"/>
          <p:cNvCxnSpPr/>
          <p:nvPr/>
        </p:nvCxnSpPr>
        <p:spPr>
          <a:xfrm rot="10800000">
            <a:off x="-8283" y="762825"/>
            <a:ext cx="854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 rotWithShape="1">
          <a:blip r:embed="rId2">
            <a:alphaModFix amt="18000"/>
          </a:blip>
          <a:srcRect b="7806" l="0" r="0" t="7798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169868" y="172266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59" name="Google Shape;159;p22"/>
          <p:cNvCxnSpPr/>
          <p:nvPr/>
        </p:nvCxnSpPr>
        <p:spPr>
          <a:xfrm rot="10800000">
            <a:off x="594775" y="-11100"/>
            <a:ext cx="0" cy="516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2"/>
          <p:cNvCxnSpPr/>
          <p:nvPr/>
        </p:nvCxnSpPr>
        <p:spPr>
          <a:xfrm rot="10800000">
            <a:off x="591725" y="446125"/>
            <a:ext cx="8549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2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 rotWithShape="1">
          <a:blip r:embed="rId2">
            <a:alphaModFix amt="24000"/>
          </a:blip>
          <a:srcRect b="7806" l="0" r="0" t="7798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3"/>
          <p:cNvCxnSpPr/>
          <p:nvPr/>
        </p:nvCxnSpPr>
        <p:spPr>
          <a:xfrm>
            <a:off x="-17875" y="293725"/>
            <a:ext cx="918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3"/>
          <p:cNvSpPr/>
          <p:nvPr/>
        </p:nvSpPr>
        <p:spPr>
          <a:xfrm>
            <a:off x="8769350" y="100"/>
            <a:ext cx="374700" cy="51435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66" name="Google Shape;166;p23"/>
          <p:cNvCxnSpPr/>
          <p:nvPr/>
        </p:nvCxnSpPr>
        <p:spPr>
          <a:xfrm>
            <a:off x="-17875" y="4865725"/>
            <a:ext cx="918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3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 rotWithShape="1">
          <a:blip r:embed="rId2">
            <a:alphaModFix amt="15000"/>
          </a:blip>
          <a:srcRect b="7260" l="277" r="496" t="8994"/>
          <a:stretch/>
        </p:blipFill>
        <p:spPr>
          <a:xfrm rot="10800000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>
            <a:off x="-50" y="100"/>
            <a:ext cx="4340400" cy="51435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71" name="Google Shape;171;p24"/>
          <p:cNvCxnSpPr/>
          <p:nvPr/>
        </p:nvCxnSpPr>
        <p:spPr>
          <a:xfrm rot="10800000">
            <a:off x="599300" y="5450"/>
            <a:ext cx="0" cy="480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4"/>
          <p:cNvCxnSpPr/>
          <p:nvPr/>
        </p:nvCxnSpPr>
        <p:spPr>
          <a:xfrm>
            <a:off x="225425" y="4801425"/>
            <a:ext cx="896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4"/>
          <p:cNvCxnSpPr/>
          <p:nvPr/>
        </p:nvCxnSpPr>
        <p:spPr>
          <a:xfrm rot="10800000">
            <a:off x="218300" y="5600"/>
            <a:ext cx="0" cy="516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4"/>
          <p:cNvSpPr txBox="1"/>
          <p:nvPr>
            <p:ph type="title"/>
          </p:nvPr>
        </p:nvSpPr>
        <p:spPr>
          <a:xfrm>
            <a:off x="5049975" y="1574300"/>
            <a:ext cx="33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" type="subTitle"/>
          </p:nvPr>
        </p:nvSpPr>
        <p:spPr>
          <a:xfrm>
            <a:off x="5049975" y="2415100"/>
            <a:ext cx="33573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2">
            <a:alphaModFix amt="18000"/>
          </a:blip>
          <a:srcRect b="7806" l="0" r="0" t="7798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312743" y="4591866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79" name="Google Shape;179;p25"/>
          <p:cNvCxnSpPr/>
          <p:nvPr/>
        </p:nvCxnSpPr>
        <p:spPr>
          <a:xfrm rot="10800000">
            <a:off x="8776750" y="301575"/>
            <a:ext cx="0" cy="484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5"/>
          <p:cNvCxnSpPr/>
          <p:nvPr/>
        </p:nvCxnSpPr>
        <p:spPr>
          <a:xfrm rot="10800000">
            <a:off x="-3175" y="29372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5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2">
            <a:alphaModFix amt="15000"/>
          </a:blip>
          <a:srcRect b="7260" l="277" r="496" t="8994"/>
          <a:stretch/>
        </p:blipFill>
        <p:spPr>
          <a:xfrm flipH="1"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 flipH="1">
            <a:off x="443675" y="4677591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85" name="Google Shape;185;p26"/>
          <p:cNvCxnSpPr/>
          <p:nvPr/>
        </p:nvCxnSpPr>
        <p:spPr>
          <a:xfrm rot="10800000">
            <a:off x="8763543" y="530175"/>
            <a:ext cx="0" cy="461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6"/>
          <p:cNvCxnSpPr/>
          <p:nvPr/>
        </p:nvCxnSpPr>
        <p:spPr>
          <a:xfrm>
            <a:off x="225425" y="512800"/>
            <a:ext cx="894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6"/>
          <p:cNvCxnSpPr/>
          <p:nvPr/>
        </p:nvCxnSpPr>
        <p:spPr>
          <a:xfrm rot="10800000">
            <a:off x="219618" y="-3225"/>
            <a:ext cx="0" cy="515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6"/>
          <p:cNvSpPr txBox="1"/>
          <p:nvPr>
            <p:ph type="title"/>
          </p:nvPr>
        </p:nvSpPr>
        <p:spPr>
          <a:xfrm>
            <a:off x="713268" y="549025"/>
            <a:ext cx="4220700" cy="11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713225" y="1703200"/>
            <a:ext cx="42207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/>
        </p:nvSpPr>
        <p:spPr>
          <a:xfrm>
            <a:off x="713246" y="3611700"/>
            <a:ext cx="4220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lang="en-GB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lang="en-GB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lang="en-GB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0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10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" name="Google Shape;191;p26"/>
          <p:cNvSpPr/>
          <p:nvPr>
            <p:ph idx="2" type="pic"/>
          </p:nvPr>
        </p:nvSpPr>
        <p:spPr>
          <a:xfrm>
            <a:off x="5566550" y="0"/>
            <a:ext cx="3577500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Relationship Id="rId5" Type="http://schemas.openxmlformats.org/officeDocument/2006/relationships/image" Target="../media/image26.jpg"/><Relationship Id="rId6" Type="http://schemas.openxmlformats.org/officeDocument/2006/relationships/image" Target="../media/image24.jpg"/><Relationship Id="rId7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Relationship Id="rId4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25.jpg"/><Relationship Id="rId7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Relationship Id="rId5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/>
          <p:nvPr/>
        </p:nvSpPr>
        <p:spPr>
          <a:xfrm>
            <a:off x="0" y="3842450"/>
            <a:ext cx="9144000" cy="1301100"/>
          </a:xfrm>
          <a:prstGeom prst="rect">
            <a:avLst/>
          </a:prstGeom>
          <a:solidFill>
            <a:srgbClr val="FF560D">
              <a:alpha val="52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7" name="Google Shape;197;p27"/>
          <p:cNvSpPr txBox="1"/>
          <p:nvPr>
            <p:ph type="ctrTitle"/>
          </p:nvPr>
        </p:nvSpPr>
        <p:spPr>
          <a:xfrm>
            <a:off x="1816950" y="1337425"/>
            <a:ext cx="5510100" cy="13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/>
              <a:t>Processor Performance in Image processing</a:t>
            </a:r>
            <a:endParaRPr sz="3700"/>
          </a:p>
        </p:txBody>
      </p: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329475" y="3996300"/>
            <a:ext cx="5245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Jeremy Noel | Melvin Houston | Jeffrey Tan | Akira Romyanond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Analysis</a:t>
            </a:r>
            <a:endParaRPr/>
          </a:p>
        </p:txBody>
      </p:sp>
      <p:graphicFrame>
        <p:nvGraphicFramePr>
          <p:cNvPr id="283" name="Google Shape;283;p36"/>
          <p:cNvGraphicFramePr/>
          <p:nvPr/>
        </p:nvGraphicFramePr>
        <p:xfrm>
          <a:off x="952500" y="115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{A2FBC12E-EA26-45D5-BC2F-36E52EA4C0E6}</a:tableStyleId>
              </a:tblPr>
              <a:tblGrid>
                <a:gridCol w="2413000"/>
                <a:gridCol w="2413000"/>
                <a:gridCol w="2413000"/>
              </a:tblGrid>
              <a:tr h="40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AMD System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Apple System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Intel System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</a:tr>
              <a:tr h="1143425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ASUS 2021 ROG Strix SCAR 15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RTX 3080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32GB</a:t>
                      </a: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 of DDR4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Windows 11 OS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Macbook Pro, 2021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Integrated</a:t>
                      </a: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 Graphics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16 GB Unified Memory (close to DDR5)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Mac OS 13.4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Razer Blade 15 2022 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RTX 3070Ti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16 GB of DDR5 (runs faster than DDR4)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Windows 11 OS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4" name="Google Shape;284;p36"/>
          <p:cNvSpPr txBox="1"/>
          <p:nvPr>
            <p:ph idx="4" type="subTitle"/>
          </p:nvPr>
        </p:nvSpPr>
        <p:spPr>
          <a:xfrm>
            <a:off x="952475" y="2769250"/>
            <a:ext cx="7239000" cy="18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4324"/>
              <a:buNone/>
            </a:pPr>
            <a:r>
              <a:rPr lang="en-GB" sz="925"/>
              <a:t>Notes:</a:t>
            </a:r>
            <a:endParaRPr sz="925"/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4285"/>
              <a:buChar char="-"/>
            </a:pPr>
            <a:r>
              <a:rPr b="1" lang="en-GB" sz="1225">
                <a:solidFill>
                  <a:srgbClr val="0F0F0F"/>
                </a:solidFill>
              </a:rPr>
              <a:t>Booting Conditions</a:t>
            </a:r>
            <a:r>
              <a:rPr b="1" lang="en-GB" sz="1225">
                <a:solidFill>
                  <a:srgbClr val="0F0F0F"/>
                </a:solidFill>
              </a:rPr>
              <a:t>: </a:t>
            </a:r>
            <a:r>
              <a:rPr lang="en-GB" sz="1025"/>
              <a:t>All systems booted in safe mode (eliminates non essential applications and drivers)</a:t>
            </a:r>
            <a:endParaRPr sz="1025"/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4285"/>
              <a:buChar char="-"/>
            </a:pPr>
            <a:r>
              <a:rPr b="1" lang="en-GB" sz="1225">
                <a:solidFill>
                  <a:srgbClr val="0F0F0F"/>
                </a:solidFill>
              </a:rPr>
              <a:t>Cooling Impact:</a:t>
            </a:r>
            <a:r>
              <a:rPr lang="en-GB" sz="1025"/>
              <a:t> Difference in system cooling may effect on CPU performance (cooler equals better)</a:t>
            </a:r>
            <a:endParaRPr sz="1025"/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4285"/>
              <a:buChar char="-"/>
            </a:pPr>
            <a:r>
              <a:rPr b="1" lang="en-GB" sz="1225">
                <a:solidFill>
                  <a:srgbClr val="0F0F0F"/>
                </a:solidFill>
              </a:rPr>
              <a:t>Gaming vs Productivity</a:t>
            </a:r>
            <a:r>
              <a:rPr b="1" lang="en-GB" sz="1225">
                <a:solidFill>
                  <a:srgbClr val="0F0F0F"/>
                </a:solidFill>
              </a:rPr>
              <a:t>: </a:t>
            </a:r>
            <a:r>
              <a:rPr lang="en-GB" sz="1025"/>
              <a:t>Difference in system designed for gaming vs system designed for efficiency</a:t>
            </a:r>
            <a:endParaRPr sz="1025"/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4285"/>
              <a:buChar char="-"/>
            </a:pPr>
            <a:r>
              <a:rPr b="1" lang="en-GB" sz="1225">
                <a:solidFill>
                  <a:srgbClr val="0F0F0F"/>
                </a:solidFill>
              </a:rPr>
              <a:t>Core Utilization</a:t>
            </a:r>
            <a:r>
              <a:rPr b="1" lang="en-GB" sz="1225">
                <a:solidFill>
                  <a:srgbClr val="0F0F0F"/>
                </a:solidFill>
              </a:rPr>
              <a:t>: </a:t>
            </a:r>
            <a:r>
              <a:rPr lang="en-GB" sz="1025"/>
              <a:t>Intel and AMD designed for gaming (will use all cores) - </a:t>
            </a:r>
            <a:r>
              <a:rPr lang="en-GB" sz="1025"/>
              <a:t>Apple designed for optimal performance (tends to use only efficiency cores)</a:t>
            </a:r>
            <a:endParaRPr sz="1025"/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4285"/>
              <a:buChar char="-"/>
            </a:pPr>
            <a:r>
              <a:rPr b="1" lang="en-GB" sz="1225">
                <a:solidFill>
                  <a:srgbClr val="0F0F0F"/>
                </a:solidFill>
              </a:rPr>
              <a:t>Ideal Scenario </a:t>
            </a:r>
            <a:r>
              <a:rPr b="1" lang="en-GB" sz="1225">
                <a:solidFill>
                  <a:srgbClr val="0F0F0F"/>
                </a:solidFill>
              </a:rPr>
              <a:t>: </a:t>
            </a:r>
            <a:r>
              <a:rPr lang="en-GB" sz="1025"/>
              <a:t>In an ideal case CPU would offload image processing to GPU (Graphics Processing Unit)</a:t>
            </a:r>
            <a:endParaRPr sz="1025"/>
          </a:p>
        </p:txBody>
      </p:sp>
      <p:sp>
        <p:nvSpPr>
          <p:cNvPr id="285" name="Google Shape;285;p36"/>
          <p:cNvSpPr txBox="1"/>
          <p:nvPr>
            <p:ph idx="3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Jeremy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 and Deconvolution</a:t>
            </a:r>
            <a:endParaRPr/>
          </a:p>
        </p:txBody>
      </p:sp>
      <p:sp>
        <p:nvSpPr>
          <p:cNvPr id="291" name="Google Shape;291;p37"/>
          <p:cNvSpPr txBox="1"/>
          <p:nvPr>
            <p:ph idx="3" type="subTitle"/>
          </p:nvPr>
        </p:nvSpPr>
        <p:spPr>
          <a:xfrm>
            <a:off x="713225" y="1294550"/>
            <a:ext cx="38589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</a:t>
            </a:r>
            <a:endParaRPr/>
          </a:p>
        </p:txBody>
      </p:sp>
      <p:sp>
        <p:nvSpPr>
          <p:cNvPr id="292" name="Google Shape;292;p37"/>
          <p:cNvSpPr txBox="1"/>
          <p:nvPr>
            <p:ph idx="4294967295" type="subTitle"/>
          </p:nvPr>
        </p:nvSpPr>
        <p:spPr>
          <a:xfrm>
            <a:off x="713225" y="2104450"/>
            <a:ext cx="3858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Adds up info across various pixels to one pixel </a:t>
            </a:r>
            <a:endParaRPr/>
          </a:p>
        </p:txBody>
      </p:sp>
      <p:sp>
        <p:nvSpPr>
          <p:cNvPr id="293" name="Google Shape;293;p37"/>
          <p:cNvSpPr txBox="1"/>
          <p:nvPr>
            <p:ph idx="3" type="subTitle"/>
          </p:nvPr>
        </p:nvSpPr>
        <p:spPr>
          <a:xfrm>
            <a:off x="4482300" y="1294550"/>
            <a:ext cx="31863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DECONVOLUTION</a:t>
            </a:r>
            <a:endParaRPr/>
          </a:p>
        </p:txBody>
      </p:sp>
      <p:sp>
        <p:nvSpPr>
          <p:cNvPr id="294" name="Google Shape;294;p37"/>
          <p:cNvSpPr txBox="1"/>
          <p:nvPr>
            <p:ph idx="4294967295" type="subTitle"/>
          </p:nvPr>
        </p:nvSpPr>
        <p:spPr>
          <a:xfrm>
            <a:off x="4482300" y="2104450"/>
            <a:ext cx="38589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600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Uses one pixel and spreads it to various pixels</a:t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3">
            <a:alphaModFix/>
          </a:blip>
          <a:srcRect b="0" l="0" r="0" t="3418"/>
          <a:stretch/>
        </p:blipFill>
        <p:spPr>
          <a:xfrm>
            <a:off x="2371788" y="3059350"/>
            <a:ext cx="4400424" cy="153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37"/>
          <p:cNvSpPr txBox="1"/>
          <p:nvPr/>
        </p:nvSpPr>
        <p:spPr>
          <a:xfrm>
            <a:off x="982200" y="1167650"/>
            <a:ext cx="71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92100" marR="292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Code utilized:</a:t>
            </a:r>
            <a:r>
              <a:rPr b="1" lang="en-GB" sz="1600">
                <a:solidFill>
                  <a:schemeClr val="dk1"/>
                </a:solidFill>
              </a:rPr>
              <a:t> </a:t>
            </a:r>
            <a:r>
              <a:rPr b="1" lang="en-GB" sz="1600">
                <a:solidFill>
                  <a:schemeClr val="dk1"/>
                </a:solidFill>
              </a:rPr>
              <a:t>restoredImage = deconvlucy(convImage, psf, run)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97" name="Google Shape;297;p37"/>
          <p:cNvSpPr txBox="1"/>
          <p:nvPr>
            <p:ph idx="3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Akira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Set &amp; Parameters</a:t>
            </a:r>
            <a:endParaRPr/>
          </a:p>
        </p:txBody>
      </p:sp>
      <p:sp>
        <p:nvSpPr>
          <p:cNvPr id="303" name="Google Shape;303;p38"/>
          <p:cNvSpPr txBox="1"/>
          <p:nvPr>
            <p:ph idx="1" type="subTitle"/>
          </p:nvPr>
        </p:nvSpPr>
        <p:spPr>
          <a:xfrm>
            <a:off x="713225" y="1136375"/>
            <a:ext cx="62058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242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Char char="●"/>
            </a:pPr>
            <a:r>
              <a:rPr lang="en-GB" sz="1320">
                <a:solidFill>
                  <a:schemeClr val="dk1"/>
                </a:solidFill>
              </a:rPr>
              <a:t>Same Code Utilized</a:t>
            </a:r>
            <a:endParaRPr sz="1320">
              <a:solidFill>
                <a:schemeClr val="dk1"/>
              </a:solidFill>
            </a:endParaRPr>
          </a:p>
          <a:p>
            <a:pPr indent="-31242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Char char="●"/>
            </a:pPr>
            <a:r>
              <a:rPr lang="en-GB" sz="1320">
                <a:solidFill>
                  <a:schemeClr val="dk1"/>
                </a:solidFill>
              </a:rPr>
              <a:t>OS in </a:t>
            </a:r>
            <a:r>
              <a:rPr lang="en-GB" sz="1320">
                <a:solidFill>
                  <a:schemeClr val="dk1"/>
                </a:solidFill>
              </a:rPr>
              <a:t>safe mode</a:t>
            </a:r>
            <a:endParaRPr sz="1320">
              <a:solidFill>
                <a:schemeClr val="dk1"/>
              </a:solidFill>
            </a:endParaRPr>
          </a:p>
          <a:p>
            <a:pPr indent="-31242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Char char="●"/>
            </a:pPr>
            <a:r>
              <a:rPr lang="en-GB" sz="1320">
                <a:solidFill>
                  <a:schemeClr val="dk1"/>
                </a:solidFill>
              </a:rPr>
              <a:t>Same MATLAB Versions</a:t>
            </a:r>
            <a:endParaRPr sz="1320">
              <a:solidFill>
                <a:schemeClr val="dk1"/>
              </a:solidFill>
            </a:endParaRPr>
          </a:p>
        </p:txBody>
      </p:sp>
      <p:sp>
        <p:nvSpPr>
          <p:cNvPr id="304" name="Google Shape;304;p38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Akira</a:t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 rotWithShape="1">
          <a:blip r:embed="rId3">
            <a:alphaModFix/>
          </a:blip>
          <a:srcRect b="10755" l="21034" r="17532" t="7331"/>
          <a:stretch/>
        </p:blipFill>
        <p:spPr>
          <a:xfrm>
            <a:off x="5416100" y="2392400"/>
            <a:ext cx="2217799" cy="22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138" y="2392400"/>
            <a:ext cx="2217825" cy="22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2091700" y="2042100"/>
            <a:ext cx="1502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Input Image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5773650" y="2042100"/>
            <a:ext cx="1502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Gaussian PSF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/>
          <p:nvPr/>
        </p:nvSpPr>
        <p:spPr>
          <a:xfrm>
            <a:off x="0" y="3964600"/>
            <a:ext cx="9144000" cy="11790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4" name="Google Shape;314;p39"/>
          <p:cNvSpPr txBox="1"/>
          <p:nvPr>
            <p:ph type="title"/>
          </p:nvPr>
        </p:nvSpPr>
        <p:spPr>
          <a:xfrm>
            <a:off x="750425" y="2150850"/>
            <a:ext cx="4191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0F0F0F"/>
                </a:solidFill>
              </a:rPr>
              <a:t>RESULTS</a:t>
            </a:r>
            <a:endParaRPr sz="3900"/>
          </a:p>
        </p:txBody>
      </p:sp>
      <p:sp>
        <p:nvSpPr>
          <p:cNvPr id="315" name="Google Shape;315;p39"/>
          <p:cNvSpPr txBox="1"/>
          <p:nvPr>
            <p:ph idx="2" type="title"/>
          </p:nvPr>
        </p:nvSpPr>
        <p:spPr>
          <a:xfrm>
            <a:off x="750425" y="920063"/>
            <a:ext cx="13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AMD Results</a:t>
            </a:r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2517875"/>
            <a:ext cx="3512500" cy="9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3951900"/>
            <a:ext cx="3512500" cy="92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>
            <p:ph idx="1" type="subTitle"/>
          </p:nvPr>
        </p:nvSpPr>
        <p:spPr>
          <a:xfrm>
            <a:off x="713225" y="3581700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10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24" name="Google Shape;324;p40"/>
          <p:cNvSpPr txBox="1"/>
          <p:nvPr>
            <p:ph idx="1" type="subTitle"/>
          </p:nvPr>
        </p:nvSpPr>
        <p:spPr>
          <a:xfrm>
            <a:off x="713225" y="2147675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225" y="2535950"/>
            <a:ext cx="3512500" cy="89546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>
            <p:ph idx="1" type="subTitle"/>
          </p:nvPr>
        </p:nvSpPr>
        <p:spPr>
          <a:xfrm>
            <a:off x="4773875" y="2147675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50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225" y="3951900"/>
            <a:ext cx="3512500" cy="98251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 txBox="1"/>
          <p:nvPr>
            <p:ph idx="1" type="subTitle"/>
          </p:nvPr>
        </p:nvSpPr>
        <p:spPr>
          <a:xfrm>
            <a:off x="4799225" y="3581700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100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29" name="Google Shape;329;p40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</a:t>
            </a:r>
            <a:r>
              <a:rPr lang="en-GB"/>
              <a:t>remy</a:t>
            </a:r>
            <a:endParaRPr/>
          </a:p>
        </p:txBody>
      </p:sp>
      <p:graphicFrame>
        <p:nvGraphicFramePr>
          <p:cNvPr id="330" name="Google Shape;330;p40"/>
          <p:cNvGraphicFramePr/>
          <p:nvPr/>
        </p:nvGraphicFramePr>
        <p:xfrm>
          <a:off x="879775" y="115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{6C2414E2-6F2B-458A-B6DB-0CCA97B74634}</a:tableStyleId>
              </a:tblPr>
              <a:tblGrid>
                <a:gridCol w="1261350"/>
                <a:gridCol w="1530775"/>
                <a:gridCol w="1530775"/>
                <a:gridCol w="1530775"/>
                <a:gridCol w="1530775"/>
              </a:tblGrid>
              <a:tr h="27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Num Iterations (s)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Total Run time (s)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0.012946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0.21505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3.499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13.5204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Avg Run time (s)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0.012946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0.021505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0.069979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0.1352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CPU Usage (%)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8.9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11.7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61.3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61.3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1" name="Google Shape;331;p40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1667150" y="2674475"/>
            <a:ext cx="691424" cy="7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1667150" y="4092775"/>
            <a:ext cx="691424" cy="7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5767175" y="4153200"/>
            <a:ext cx="691424" cy="7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5752000" y="2674475"/>
            <a:ext cx="691424" cy="7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Apple Results</a:t>
            </a:r>
            <a:endParaRPr/>
          </a:p>
        </p:txBody>
      </p:sp>
      <p:sp>
        <p:nvSpPr>
          <p:cNvPr id="340" name="Google Shape;340;p41"/>
          <p:cNvSpPr txBox="1"/>
          <p:nvPr>
            <p:ph idx="1" type="subTitle"/>
          </p:nvPr>
        </p:nvSpPr>
        <p:spPr>
          <a:xfrm>
            <a:off x="713225" y="3429300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10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1" name="Google Shape;341;p41"/>
          <p:cNvSpPr txBox="1"/>
          <p:nvPr>
            <p:ph idx="1" type="subTitle"/>
          </p:nvPr>
        </p:nvSpPr>
        <p:spPr>
          <a:xfrm>
            <a:off x="713225" y="1995275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2" name="Google Shape;342;p41"/>
          <p:cNvSpPr txBox="1"/>
          <p:nvPr>
            <p:ph idx="1" type="subTitle"/>
          </p:nvPr>
        </p:nvSpPr>
        <p:spPr>
          <a:xfrm>
            <a:off x="4773875" y="1995275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50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43" name="Google Shape;343;p41"/>
          <p:cNvSpPr txBox="1"/>
          <p:nvPr>
            <p:ph idx="1" type="subTitle"/>
          </p:nvPr>
        </p:nvSpPr>
        <p:spPr>
          <a:xfrm>
            <a:off x="4799225" y="3429300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100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344" name="Google Shape;344;p41"/>
          <p:cNvPicPr preferRelativeResize="0"/>
          <p:nvPr/>
        </p:nvPicPr>
        <p:blipFill rotWithShape="1">
          <a:blip r:embed="rId3">
            <a:alphaModFix/>
          </a:blip>
          <a:srcRect b="39319" l="11859" r="8172" t="33333"/>
          <a:stretch/>
        </p:blipFill>
        <p:spPr>
          <a:xfrm>
            <a:off x="713225" y="2400088"/>
            <a:ext cx="3512500" cy="90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 rotWithShape="1">
          <a:blip r:embed="rId4">
            <a:alphaModFix/>
          </a:blip>
          <a:srcRect b="39100" l="10894" r="7372" t="32266"/>
          <a:stretch/>
        </p:blipFill>
        <p:spPr>
          <a:xfrm>
            <a:off x="713225" y="3829313"/>
            <a:ext cx="3512500" cy="922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 rotWithShape="1">
          <a:blip r:embed="rId5">
            <a:alphaModFix/>
          </a:blip>
          <a:srcRect b="39529" l="11859" r="8490" t="32478"/>
          <a:stretch/>
        </p:blipFill>
        <p:spPr>
          <a:xfrm>
            <a:off x="4773875" y="2365475"/>
            <a:ext cx="3512500" cy="925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 rotWithShape="1">
          <a:blip r:embed="rId6">
            <a:alphaModFix/>
          </a:blip>
          <a:srcRect b="38803" l="12019" r="8012" t="33465"/>
          <a:stretch/>
        </p:blipFill>
        <p:spPr>
          <a:xfrm>
            <a:off x="4799225" y="3833219"/>
            <a:ext cx="3512500" cy="91508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Melvin</a:t>
            </a:r>
            <a:endParaRPr/>
          </a:p>
        </p:txBody>
      </p:sp>
      <p:graphicFrame>
        <p:nvGraphicFramePr>
          <p:cNvPr id="349" name="Google Shape;349;p41"/>
          <p:cNvGraphicFramePr/>
          <p:nvPr/>
        </p:nvGraphicFramePr>
        <p:xfrm>
          <a:off x="994275" y="111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{6C2414E2-6F2B-458A-B6DB-0CCA97B74634}</a:tableStyleId>
              </a:tblPr>
              <a:tblGrid>
                <a:gridCol w="1232475"/>
                <a:gridCol w="1495725"/>
                <a:gridCol w="1495725"/>
                <a:gridCol w="1495725"/>
                <a:gridCol w="1495725"/>
              </a:tblGrid>
              <a:tr h="23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Num Iterations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Total Run time 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0.0082582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0.33604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7.2267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28.206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Avg Run time 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0.0082582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0.033604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0.14453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0.28206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CPU Usage (%)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14.5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98.6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99.98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0" name="Google Shape;350;p41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1667175" y="2547600"/>
            <a:ext cx="691424" cy="7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1684025" y="4000075"/>
            <a:ext cx="691424" cy="7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5729875" y="2537325"/>
            <a:ext cx="691424" cy="7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5748325" y="3976350"/>
            <a:ext cx="691424" cy="7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</a:t>
            </a:r>
            <a:r>
              <a:rPr lang="en-GB"/>
              <a:t> Results</a:t>
            </a:r>
            <a:endParaRPr/>
          </a:p>
        </p:txBody>
      </p:sp>
      <p:sp>
        <p:nvSpPr>
          <p:cNvPr id="359" name="Google Shape;359;p42"/>
          <p:cNvSpPr txBox="1"/>
          <p:nvPr>
            <p:ph idx="1" type="subTitle"/>
          </p:nvPr>
        </p:nvSpPr>
        <p:spPr>
          <a:xfrm>
            <a:off x="713225" y="3734100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10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60" name="Google Shape;360;p42"/>
          <p:cNvSpPr txBox="1"/>
          <p:nvPr>
            <p:ph idx="1" type="subTitle"/>
          </p:nvPr>
        </p:nvSpPr>
        <p:spPr>
          <a:xfrm>
            <a:off x="713225" y="2300075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61" name="Google Shape;361;p42"/>
          <p:cNvSpPr txBox="1"/>
          <p:nvPr>
            <p:ph idx="1" type="subTitle"/>
          </p:nvPr>
        </p:nvSpPr>
        <p:spPr>
          <a:xfrm>
            <a:off x="4773875" y="2300075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50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62" name="Google Shape;362;p42"/>
          <p:cNvSpPr txBox="1"/>
          <p:nvPr>
            <p:ph idx="1" type="subTitle"/>
          </p:nvPr>
        </p:nvSpPr>
        <p:spPr>
          <a:xfrm>
            <a:off x="4799225" y="3734100"/>
            <a:ext cx="6006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100</a:t>
            </a:r>
            <a:endParaRPr sz="12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 b="36857" l="11862" r="5642" t="30269"/>
          <a:stretch/>
        </p:blipFill>
        <p:spPr>
          <a:xfrm>
            <a:off x="713225" y="2645125"/>
            <a:ext cx="3512500" cy="105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 rotWithShape="1">
          <a:blip r:embed="rId4">
            <a:alphaModFix/>
          </a:blip>
          <a:srcRect b="38115" l="10097" r="7408" t="31473"/>
          <a:stretch/>
        </p:blipFill>
        <p:spPr>
          <a:xfrm>
            <a:off x="713225" y="4111313"/>
            <a:ext cx="3512500" cy="96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 rotWithShape="1">
          <a:blip r:embed="rId5">
            <a:alphaModFix/>
          </a:blip>
          <a:srcRect b="39547" l="11540" r="7526" t="33118"/>
          <a:stretch/>
        </p:blipFill>
        <p:spPr>
          <a:xfrm>
            <a:off x="4799225" y="2645125"/>
            <a:ext cx="3512500" cy="890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 rotWithShape="1">
          <a:blip r:embed="rId6">
            <a:alphaModFix/>
          </a:blip>
          <a:srcRect b="38675" l="12336" r="8179" t="32264"/>
          <a:stretch/>
        </p:blipFill>
        <p:spPr>
          <a:xfrm>
            <a:off x="4799225" y="4111325"/>
            <a:ext cx="3512500" cy="96310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Jeremy</a:t>
            </a:r>
            <a:endParaRPr/>
          </a:p>
        </p:txBody>
      </p:sp>
      <p:graphicFrame>
        <p:nvGraphicFramePr>
          <p:cNvPr id="368" name="Google Shape;368;p42"/>
          <p:cNvGraphicFramePr/>
          <p:nvPr/>
        </p:nvGraphicFramePr>
        <p:xfrm>
          <a:off x="734375" y="112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{6C2414E2-6F2B-458A-B6DB-0CCA97B74634}</a:tableStyleId>
              </a:tblPr>
              <a:tblGrid>
                <a:gridCol w="1323550"/>
                <a:gridCol w="1590800"/>
                <a:gridCol w="1590800"/>
                <a:gridCol w="1590800"/>
                <a:gridCol w="1590800"/>
              </a:tblGrid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Num Iterations 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Total Run time 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0.0055604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0.18573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3.6528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14.0725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Avg Run time (s)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0.0055604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0.018573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0.073057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0.14073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CPU Usage (%)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69" name="Google Shape;369;p42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1620775" y="2857750"/>
            <a:ext cx="691424" cy="7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2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5738850" y="4290775"/>
            <a:ext cx="691424" cy="7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2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5748475" y="2793787"/>
            <a:ext cx="691424" cy="7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 rotWithShape="1">
          <a:blip r:embed="rId7">
            <a:alphaModFix/>
          </a:blip>
          <a:srcRect b="10755" l="21034" r="17532" t="7331"/>
          <a:stretch/>
        </p:blipFill>
        <p:spPr>
          <a:xfrm>
            <a:off x="1698350" y="4313925"/>
            <a:ext cx="691424" cy="7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/>
          <p:nvPr/>
        </p:nvSpPr>
        <p:spPr>
          <a:xfrm>
            <a:off x="0" y="3964600"/>
            <a:ext cx="9144000" cy="11790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8" name="Google Shape;378;p43"/>
          <p:cNvSpPr txBox="1"/>
          <p:nvPr>
            <p:ph type="title"/>
          </p:nvPr>
        </p:nvSpPr>
        <p:spPr>
          <a:xfrm>
            <a:off x="750425" y="1814850"/>
            <a:ext cx="4191600" cy="15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F0F0F"/>
                </a:solidFill>
              </a:rPr>
              <a:t>COMPARISON &amp; ANALYSIS</a:t>
            </a:r>
            <a:endParaRPr sz="3200"/>
          </a:p>
        </p:txBody>
      </p:sp>
      <p:sp>
        <p:nvSpPr>
          <p:cNvPr id="379" name="Google Shape;379;p43"/>
          <p:cNvSpPr txBox="1"/>
          <p:nvPr>
            <p:ph idx="2" type="title"/>
          </p:nvPr>
        </p:nvSpPr>
        <p:spPr>
          <a:xfrm>
            <a:off x="750425" y="920063"/>
            <a:ext cx="13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Run Time Comparison</a:t>
            </a:r>
            <a:endParaRPr/>
          </a:p>
        </p:txBody>
      </p:sp>
      <p:graphicFrame>
        <p:nvGraphicFramePr>
          <p:cNvPr id="385" name="Google Shape;385;p44"/>
          <p:cNvGraphicFramePr/>
          <p:nvPr/>
        </p:nvGraphicFramePr>
        <p:xfrm>
          <a:off x="952475" y="171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{A2FBC12E-EA26-45D5-BC2F-36E52EA4C0E6}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# of Iterations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Time AMD (s)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Time Apple (s)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Time Intel (s)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0.012946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0.0082582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0.0055604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0.021505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0.033604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0.018573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0.069979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0.14453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0.073057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0.1352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0.28206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0.14073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6" name="Google Shape;386;p44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Akira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 Run Time Across Iterations</a:t>
            </a:r>
            <a:endParaRPr/>
          </a:p>
        </p:txBody>
      </p:sp>
      <p:pic>
        <p:nvPicPr>
          <p:cNvPr id="392" name="Google Shape;3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474" y="1235375"/>
            <a:ext cx="5003000" cy="345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3" name="Google Shape;393;p45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Akira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796200" y="146653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204" name="Google Shape;204;p28"/>
          <p:cNvSpPr txBox="1"/>
          <p:nvPr>
            <p:ph idx="2" type="title"/>
          </p:nvPr>
        </p:nvSpPr>
        <p:spPr>
          <a:xfrm>
            <a:off x="789425" y="318169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05" name="Google Shape;205;p28"/>
          <p:cNvSpPr txBox="1"/>
          <p:nvPr>
            <p:ph idx="3" type="title"/>
          </p:nvPr>
        </p:nvSpPr>
        <p:spPr>
          <a:xfrm>
            <a:off x="796200" y="2048292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06" name="Google Shape;206;p28"/>
          <p:cNvSpPr txBox="1"/>
          <p:nvPr>
            <p:ph idx="5" type="title"/>
          </p:nvPr>
        </p:nvSpPr>
        <p:spPr>
          <a:xfrm>
            <a:off x="796200" y="261500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07" name="Google Shape;207;p28"/>
          <p:cNvSpPr txBox="1"/>
          <p:nvPr>
            <p:ph idx="1" type="subTitle"/>
          </p:nvPr>
        </p:nvSpPr>
        <p:spPr>
          <a:xfrm>
            <a:off x="1607100" y="1466525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208" name="Google Shape;208;p28"/>
          <p:cNvSpPr txBox="1"/>
          <p:nvPr>
            <p:ph idx="7" type="subTitle"/>
          </p:nvPr>
        </p:nvSpPr>
        <p:spPr>
          <a:xfrm>
            <a:off x="1607100" y="2048300"/>
            <a:ext cx="4169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F0F0F"/>
                </a:solidFill>
              </a:rPr>
              <a:t>TOOLS &amp; PLATFORMS UTILIZED</a:t>
            </a:r>
            <a:endParaRPr/>
          </a:p>
        </p:txBody>
      </p:sp>
      <p:sp>
        <p:nvSpPr>
          <p:cNvPr id="209" name="Google Shape;209;p28"/>
          <p:cNvSpPr txBox="1"/>
          <p:nvPr>
            <p:ph idx="8" type="subTitle"/>
          </p:nvPr>
        </p:nvSpPr>
        <p:spPr>
          <a:xfrm>
            <a:off x="1607100" y="2615005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210" name="Google Shape;210;p28"/>
          <p:cNvSpPr txBox="1"/>
          <p:nvPr>
            <p:ph idx="9" type="subTitle"/>
          </p:nvPr>
        </p:nvSpPr>
        <p:spPr>
          <a:xfrm>
            <a:off x="1607100" y="3181694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&amp; ANALYSIS</a:t>
            </a:r>
            <a:endParaRPr/>
          </a:p>
        </p:txBody>
      </p:sp>
      <p:sp>
        <p:nvSpPr>
          <p:cNvPr id="211" name="Google Shape;211;p28"/>
          <p:cNvSpPr txBox="1"/>
          <p:nvPr>
            <p:ph idx="16" type="title"/>
          </p:nvPr>
        </p:nvSpPr>
        <p:spPr>
          <a:xfrm>
            <a:off x="713225" y="547950"/>
            <a:ext cx="485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12" name="Google Shape;212;p28"/>
          <p:cNvSpPr txBox="1"/>
          <p:nvPr>
            <p:ph idx="4" type="title"/>
          </p:nvPr>
        </p:nvSpPr>
        <p:spPr>
          <a:xfrm>
            <a:off x="796200" y="374841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213" name="Google Shape;213;p28"/>
          <p:cNvSpPr txBox="1"/>
          <p:nvPr>
            <p:ph idx="13" type="subTitle"/>
          </p:nvPr>
        </p:nvSpPr>
        <p:spPr>
          <a:xfrm>
            <a:off x="1607100" y="3748409"/>
            <a:ext cx="377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8687318" y="4706372"/>
            <a:ext cx="258000" cy="258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5" name="Google Shape;215;p28"/>
          <p:cNvSpPr txBox="1"/>
          <p:nvPr>
            <p:ph idx="1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Jeffrey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CPU Usage % Comparison</a:t>
            </a:r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275" y="1120656"/>
            <a:ext cx="4957392" cy="371804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Akira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/>
          <p:nvPr/>
        </p:nvSpPr>
        <p:spPr>
          <a:xfrm>
            <a:off x="0" y="3964600"/>
            <a:ext cx="9144000" cy="11790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6" name="Google Shape;406;p47"/>
          <p:cNvSpPr txBox="1"/>
          <p:nvPr>
            <p:ph type="title"/>
          </p:nvPr>
        </p:nvSpPr>
        <p:spPr>
          <a:xfrm>
            <a:off x="750425" y="2150850"/>
            <a:ext cx="4191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0F0F0F"/>
                </a:solidFill>
              </a:rPr>
              <a:t>CONCLUSION</a:t>
            </a:r>
            <a:endParaRPr sz="4200"/>
          </a:p>
        </p:txBody>
      </p:sp>
      <p:sp>
        <p:nvSpPr>
          <p:cNvPr id="407" name="Google Shape;407;p47"/>
          <p:cNvSpPr txBox="1"/>
          <p:nvPr>
            <p:ph idx="2" type="title"/>
          </p:nvPr>
        </p:nvSpPr>
        <p:spPr>
          <a:xfrm>
            <a:off x="750425" y="920063"/>
            <a:ext cx="13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>
            <a:off x="713250" y="37600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Inferences and Key metrics</a:t>
            </a:r>
            <a:endParaRPr/>
          </a:p>
        </p:txBody>
      </p:sp>
      <p:sp>
        <p:nvSpPr>
          <p:cNvPr id="413" name="Google Shape;413;p48"/>
          <p:cNvSpPr txBox="1"/>
          <p:nvPr>
            <p:ph idx="4" type="subTitle"/>
          </p:nvPr>
        </p:nvSpPr>
        <p:spPr>
          <a:xfrm>
            <a:off x="713200" y="769300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AMD</a:t>
            </a:r>
            <a:endParaRPr/>
          </a:p>
        </p:txBody>
      </p:sp>
      <p:sp>
        <p:nvSpPr>
          <p:cNvPr id="414" name="Google Shape;414;p48"/>
          <p:cNvSpPr txBox="1"/>
          <p:nvPr>
            <p:ph idx="5" type="subTitle"/>
          </p:nvPr>
        </p:nvSpPr>
        <p:spPr>
          <a:xfrm>
            <a:off x="3473686" y="769300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Apple</a:t>
            </a:r>
            <a:endParaRPr/>
          </a:p>
        </p:txBody>
      </p:sp>
      <p:sp>
        <p:nvSpPr>
          <p:cNvPr id="415" name="Google Shape;415;p48"/>
          <p:cNvSpPr txBox="1"/>
          <p:nvPr>
            <p:ph idx="6" type="subTitle"/>
          </p:nvPr>
        </p:nvSpPr>
        <p:spPr>
          <a:xfrm>
            <a:off x="6234146" y="769300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</a:t>
            </a:r>
            <a:endParaRPr/>
          </a:p>
        </p:txBody>
      </p:sp>
      <p:sp>
        <p:nvSpPr>
          <p:cNvPr id="416" name="Google Shape;416;p48"/>
          <p:cNvSpPr txBox="1"/>
          <p:nvPr>
            <p:ph idx="4" type="subTitle"/>
          </p:nvPr>
        </p:nvSpPr>
        <p:spPr>
          <a:xfrm>
            <a:off x="515950" y="1570600"/>
            <a:ext cx="2865600" cy="3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Char char="-"/>
            </a:pPr>
            <a:r>
              <a:rPr lang="en-GB" sz="1385"/>
              <a:t>C</a:t>
            </a:r>
            <a:r>
              <a:rPr lang="en-GB" sz="1385"/>
              <a:t>PU usage threshold ~61.3%</a:t>
            </a:r>
            <a:endParaRPr sz="1385"/>
          </a:p>
          <a:p>
            <a:pPr indent="-3165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5"/>
              <a:buChar char="-"/>
            </a:pPr>
            <a:r>
              <a:rPr lang="en-GB" sz="1385"/>
              <a:t>Designed for gaming and utilizes all cores</a:t>
            </a:r>
            <a:endParaRPr sz="1385"/>
          </a:p>
          <a:p>
            <a:pPr indent="-3165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5"/>
              <a:buChar char="-"/>
            </a:pPr>
            <a:r>
              <a:rPr lang="en-GB" sz="1385"/>
              <a:t>Uses more power in performance</a:t>
            </a:r>
            <a:endParaRPr sz="1385"/>
          </a:p>
          <a:p>
            <a:pPr indent="-3165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5"/>
              <a:buChar char="-"/>
            </a:pPr>
            <a:r>
              <a:rPr lang="en-GB" sz="1385"/>
              <a:t>Thus </a:t>
            </a:r>
            <a:r>
              <a:rPr lang="en-GB" sz="1385"/>
              <a:t>more cooling, shorter battery life, bigger footprint</a:t>
            </a:r>
            <a:endParaRPr sz="1385"/>
          </a:p>
          <a:p>
            <a:pPr indent="-3165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5"/>
              <a:buChar char="-"/>
            </a:pPr>
            <a:r>
              <a:rPr lang="en-GB" sz="1385"/>
              <a:t>Leverages raw power (brute force)</a:t>
            </a:r>
            <a:endParaRPr sz="1385"/>
          </a:p>
        </p:txBody>
      </p:sp>
      <p:sp>
        <p:nvSpPr>
          <p:cNvPr id="417" name="Google Shape;417;p48"/>
          <p:cNvSpPr txBox="1"/>
          <p:nvPr>
            <p:ph idx="4" type="subTitle"/>
          </p:nvPr>
        </p:nvSpPr>
        <p:spPr>
          <a:xfrm>
            <a:off x="3276450" y="1570600"/>
            <a:ext cx="2591100" cy="3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Core usage </a:t>
            </a:r>
            <a:r>
              <a:rPr lang="en-GB" sz="1400"/>
              <a:t>limited</a:t>
            </a:r>
            <a:r>
              <a:rPr lang="en-GB" sz="1400"/>
              <a:t> to 2/10 cores at 100%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OS </a:t>
            </a:r>
            <a:r>
              <a:rPr lang="en-GB" sz="1400"/>
              <a:t>forces </a:t>
            </a:r>
            <a:r>
              <a:rPr lang="en-GB" sz="1400"/>
              <a:t>system to prioritize efficiency over speed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Uses less power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Thus less cooling, longer battery, and smaller footprint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Faster communication to integrated graphics and memory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Better for efficiency and longevity</a:t>
            </a:r>
            <a:endParaRPr sz="1400"/>
          </a:p>
        </p:txBody>
      </p:sp>
      <p:sp>
        <p:nvSpPr>
          <p:cNvPr id="418" name="Google Shape;418;p48"/>
          <p:cNvSpPr txBox="1"/>
          <p:nvPr>
            <p:ph idx="4" type="subTitle"/>
          </p:nvPr>
        </p:nvSpPr>
        <p:spPr>
          <a:xfrm>
            <a:off x="6036950" y="1570600"/>
            <a:ext cx="2591100" cy="3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1400"/>
              <a:t>CPU usage threshold around 36-37%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Made for gaming and performance tasks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Uses more power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Thus more cooling, shorter battery life, bigger footprint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DDR5 compatible for faster CPU → Memory communication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Better middle ground processor</a:t>
            </a:r>
            <a:endParaRPr sz="1400"/>
          </a:p>
        </p:txBody>
      </p:sp>
      <p:sp>
        <p:nvSpPr>
          <p:cNvPr id="419" name="Google Shape;419;p48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Jeremy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3rd Party Benchmarks</a:t>
            </a:r>
            <a:endParaRPr/>
          </a:p>
        </p:txBody>
      </p:sp>
      <p:sp>
        <p:nvSpPr>
          <p:cNvPr id="425" name="Google Shape;425;p49"/>
          <p:cNvSpPr txBox="1"/>
          <p:nvPr>
            <p:ph idx="4" type="subTitle"/>
          </p:nvPr>
        </p:nvSpPr>
        <p:spPr>
          <a:xfrm>
            <a:off x="713200" y="769300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Apple vs AMD</a:t>
            </a:r>
            <a:endParaRPr/>
          </a:p>
        </p:txBody>
      </p:sp>
      <p:sp>
        <p:nvSpPr>
          <p:cNvPr id="426" name="Google Shape;426;p49"/>
          <p:cNvSpPr txBox="1"/>
          <p:nvPr>
            <p:ph idx="5" type="subTitle"/>
          </p:nvPr>
        </p:nvSpPr>
        <p:spPr>
          <a:xfrm>
            <a:off x="3473686" y="769300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 vs Apple</a:t>
            </a:r>
            <a:endParaRPr/>
          </a:p>
        </p:txBody>
      </p:sp>
      <p:sp>
        <p:nvSpPr>
          <p:cNvPr id="427" name="Google Shape;427;p49"/>
          <p:cNvSpPr txBox="1"/>
          <p:nvPr>
            <p:ph idx="6" type="subTitle"/>
          </p:nvPr>
        </p:nvSpPr>
        <p:spPr>
          <a:xfrm>
            <a:off x="6234146" y="769300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 vs AMD</a:t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713" y="1638349"/>
            <a:ext cx="1748524" cy="342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8162" y="1570600"/>
            <a:ext cx="1748524" cy="285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275" y="1638350"/>
            <a:ext cx="1748524" cy="28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9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Jeremy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Errors</a:t>
            </a:r>
            <a:endParaRPr/>
          </a:p>
        </p:txBody>
      </p:sp>
      <p:sp>
        <p:nvSpPr>
          <p:cNvPr id="437" name="Google Shape;437;p50"/>
          <p:cNvSpPr txBox="1"/>
          <p:nvPr>
            <p:ph idx="1" type="subTitle"/>
          </p:nvPr>
        </p:nvSpPr>
        <p:spPr>
          <a:xfrm>
            <a:off x="1441175" y="1262675"/>
            <a:ext cx="6261600" cy="4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Varying</a:t>
            </a:r>
            <a:r>
              <a:rPr b="1" lang="en-GB" sz="1300">
                <a:solidFill>
                  <a:schemeClr val="dk1"/>
                </a:solidFill>
              </a:rPr>
              <a:t> environments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- Different room temperatures will affect cooling and thus affect performance</a:t>
            </a:r>
            <a:endParaRPr sz="13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- Different cooling systems (ASUS, Razer, Apple)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Difference in memory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	- DDR4 versus DDR5 in AMD and Intel systems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- DDR5 has more bandwidth and better data transfer while also operating at lower power (lower power → less heat → better performance)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Difference in OS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- Apple M1 chip used only 2 cores (efficiency cores) while AMD and Intel utilizes all cores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	- CPU performance still spikes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	- Different GPUs in each system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Future Considerations</a:t>
            </a:r>
            <a:endParaRPr b="1" sz="13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- Use Cinebench</a:t>
            </a:r>
            <a:endParaRPr sz="1300"/>
          </a:p>
        </p:txBody>
      </p:sp>
      <p:sp>
        <p:nvSpPr>
          <p:cNvPr id="438" name="Google Shape;438;p50"/>
          <p:cNvSpPr txBox="1"/>
          <p:nvPr>
            <p:ph idx="4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Jeremy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/>
          <p:nvPr/>
        </p:nvSpPr>
        <p:spPr>
          <a:xfrm>
            <a:off x="0" y="1226075"/>
            <a:ext cx="9144000" cy="16746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4" name="Google Shape;444;p51"/>
          <p:cNvSpPr txBox="1"/>
          <p:nvPr>
            <p:ph type="title"/>
          </p:nvPr>
        </p:nvSpPr>
        <p:spPr>
          <a:xfrm>
            <a:off x="713268" y="1775100"/>
            <a:ext cx="4220700" cy="11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/>
          </a:p>
        </p:txBody>
      </p:sp>
      <p:sp>
        <p:nvSpPr>
          <p:cNvPr id="445" name="Google Shape;445;p51"/>
          <p:cNvSpPr txBox="1"/>
          <p:nvPr/>
        </p:nvSpPr>
        <p:spPr>
          <a:xfrm>
            <a:off x="1315775" y="2900675"/>
            <a:ext cx="430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</a:rPr>
              <a:t>Please give us A 🙏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5608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221" name="Google Shape;221;p29"/>
          <p:cNvSpPr txBox="1"/>
          <p:nvPr>
            <p:ph idx="2" type="subTitle"/>
          </p:nvPr>
        </p:nvSpPr>
        <p:spPr>
          <a:xfrm>
            <a:off x="5339025" y="1180505"/>
            <a:ext cx="2848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Methodology</a:t>
            </a:r>
            <a:endParaRPr sz="200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22" name="Google Shape;222;p29"/>
          <p:cNvSpPr txBox="1"/>
          <p:nvPr>
            <p:ph idx="4294967295" type="subTitle"/>
          </p:nvPr>
        </p:nvSpPr>
        <p:spPr>
          <a:xfrm>
            <a:off x="471450" y="1641000"/>
            <a:ext cx="3785700" cy="19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GB" sz="1660"/>
              <a:t>Execute </a:t>
            </a:r>
            <a:r>
              <a:rPr lang="en-GB" sz="1660"/>
              <a:t>a convolution/deconvolution algorithm on three different processors to benchmark their image processing capabilities.</a:t>
            </a:r>
            <a:endParaRPr sz="1660"/>
          </a:p>
        </p:txBody>
      </p:sp>
      <p:sp>
        <p:nvSpPr>
          <p:cNvPr id="223" name="Google Shape;223;p29"/>
          <p:cNvSpPr txBox="1"/>
          <p:nvPr>
            <p:ph idx="4" type="subTitle"/>
          </p:nvPr>
        </p:nvSpPr>
        <p:spPr>
          <a:xfrm>
            <a:off x="4619625" y="2233250"/>
            <a:ext cx="4287000" cy="17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Utilize</a:t>
            </a:r>
            <a:r>
              <a:rPr lang="en-GB" sz="16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MATLAB to convolute then deconvolute an image using standard convolution </a:t>
            </a:r>
            <a:r>
              <a:rPr lang="en-GB" sz="16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GB" sz="16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an image and PSF (point spread function)</a:t>
            </a:r>
            <a:endParaRPr sz="166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Feed the convoluted image </a:t>
            </a:r>
            <a:r>
              <a:rPr lang="en-GB" sz="16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through</a:t>
            </a:r>
            <a:r>
              <a:rPr lang="en-GB" sz="166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 Richardson Lucy deconvolution algorithm and analyze the results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9"/>
          <p:cNvSpPr txBox="1"/>
          <p:nvPr>
            <p:ph idx="3" type="subTitle"/>
          </p:nvPr>
        </p:nvSpPr>
        <p:spPr>
          <a:xfrm>
            <a:off x="940200" y="1180498"/>
            <a:ext cx="28482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Proposition</a:t>
            </a:r>
            <a:endParaRPr sz="2000"/>
          </a:p>
        </p:txBody>
      </p:sp>
      <p:sp>
        <p:nvSpPr>
          <p:cNvPr id="225" name="Google Shape;225;p29"/>
          <p:cNvSpPr txBox="1"/>
          <p:nvPr>
            <p:ph idx="3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Jeffrey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5608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 Cont.</a:t>
            </a:r>
            <a:endParaRPr/>
          </a:p>
        </p:txBody>
      </p:sp>
      <p:sp>
        <p:nvSpPr>
          <p:cNvPr id="231" name="Google Shape;231;p30"/>
          <p:cNvSpPr txBox="1"/>
          <p:nvPr>
            <p:ph idx="4294967295" type="subTitle"/>
          </p:nvPr>
        </p:nvSpPr>
        <p:spPr>
          <a:xfrm>
            <a:off x="641275" y="1851600"/>
            <a:ext cx="7351200" cy="23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36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50"/>
              <a:buChar char="-"/>
            </a:pPr>
            <a:r>
              <a:rPr lang="en-GB" sz="1550"/>
              <a:t>All systems ran in safe mode to prevent seperate programs from interfering</a:t>
            </a:r>
            <a:endParaRPr sz="1550"/>
          </a:p>
          <a:p>
            <a:pPr indent="-327025" lvl="0" marL="36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50"/>
              <a:buChar char="-"/>
            </a:pPr>
            <a:r>
              <a:rPr lang="en-GB" sz="1550"/>
              <a:t>All systems used the same code, image, and point spread function in MatLab</a:t>
            </a:r>
            <a:endParaRPr sz="1550"/>
          </a:p>
          <a:p>
            <a:pPr indent="-327025" lvl="0" marL="36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50"/>
              <a:buChar char="-"/>
            </a:pPr>
            <a:r>
              <a:rPr lang="en-GB" sz="1550"/>
              <a:t>Administered separate tests with 1, 10, 50, and 100 iteration cycle(s)</a:t>
            </a:r>
            <a:endParaRPr sz="1550"/>
          </a:p>
          <a:p>
            <a:pPr indent="-327025" lvl="0" marL="36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50"/>
              <a:buChar char="-"/>
            </a:pPr>
            <a:r>
              <a:rPr lang="en-GB" sz="1550"/>
              <a:t>Recorded performance of the system in task manager (for CPU Usage %)</a:t>
            </a:r>
            <a:endParaRPr sz="1550"/>
          </a:p>
          <a:p>
            <a:pPr indent="-327025" lvl="0" marL="36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50"/>
              <a:buChar char="-"/>
            </a:pPr>
            <a:r>
              <a:rPr lang="en-GB" sz="1550"/>
              <a:t>E</a:t>
            </a:r>
            <a:r>
              <a:rPr lang="en-GB" sz="1550"/>
              <a:t>xported</a:t>
            </a:r>
            <a:r>
              <a:rPr lang="en-GB" sz="1550"/>
              <a:t> time elapsed for the process via </a:t>
            </a:r>
            <a:r>
              <a:rPr lang="en-GB" sz="1550"/>
              <a:t>MATLAB</a:t>
            </a:r>
            <a:endParaRPr sz="1550"/>
          </a:p>
        </p:txBody>
      </p:sp>
      <p:sp>
        <p:nvSpPr>
          <p:cNvPr id="232" name="Google Shape;232;p30"/>
          <p:cNvSpPr txBox="1"/>
          <p:nvPr>
            <p:ph idx="4294967295" type="subTitle"/>
          </p:nvPr>
        </p:nvSpPr>
        <p:spPr>
          <a:xfrm>
            <a:off x="641275" y="1482125"/>
            <a:ext cx="461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Controlled Variables and Benchmarked Items</a:t>
            </a:r>
            <a:endParaRPr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33" name="Google Shape;233;p30"/>
          <p:cNvSpPr txBox="1"/>
          <p:nvPr>
            <p:ph idx="3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Jeffrey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0" y="3964600"/>
            <a:ext cx="9144000" cy="1179000"/>
          </a:xfrm>
          <a:prstGeom prst="rect">
            <a:avLst/>
          </a:prstGeom>
          <a:solidFill>
            <a:srgbClr val="FF560D">
              <a:alpha val="41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750425" y="1983000"/>
            <a:ext cx="4191600" cy="15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F0F0F"/>
                </a:solidFill>
              </a:rPr>
              <a:t>TOOLS &amp; PLATFORMS UTILIZED</a:t>
            </a:r>
            <a:endParaRPr sz="3600"/>
          </a:p>
        </p:txBody>
      </p:sp>
      <p:sp>
        <p:nvSpPr>
          <p:cNvPr id="240" name="Google Shape;240;p31"/>
          <p:cNvSpPr txBox="1"/>
          <p:nvPr>
            <p:ph idx="2" type="title"/>
          </p:nvPr>
        </p:nvSpPr>
        <p:spPr>
          <a:xfrm>
            <a:off x="750425" y="920063"/>
            <a:ext cx="13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713225" y="3193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Chipset Comparison</a:t>
            </a:r>
            <a:endParaRPr/>
          </a:p>
        </p:txBody>
      </p:sp>
      <p:graphicFrame>
        <p:nvGraphicFramePr>
          <p:cNvPr id="246" name="Google Shape;246;p32"/>
          <p:cNvGraphicFramePr/>
          <p:nvPr/>
        </p:nvGraphicFramePr>
        <p:xfrm>
          <a:off x="335625" y="89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{A2FBC12E-EA26-45D5-BC2F-36E52EA4C0E6}</a:tableStyleId>
              </a:tblPr>
              <a:tblGrid>
                <a:gridCol w="2824250"/>
                <a:gridCol w="2824250"/>
                <a:gridCol w="2824250"/>
              </a:tblGrid>
              <a:tr h="33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AMD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Apple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Intel</a:t>
                      </a:r>
                      <a:endParaRPr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/>
                </a:tc>
              </a:tr>
              <a:tr h="1936650"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AMD Ryzen 7 5800H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Number of Cores -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8 cores </a:t>
                      </a: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Clock Speed -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3.201 GHz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L1: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512 KB</a:t>
                      </a: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, L2: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4.0 MB</a:t>
                      </a: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, L3: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16.0 MB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M1 Pro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Number of Cores -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8 performance, 2 efficiency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Clock Speed -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2.06 GHz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L1: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192KB</a:t>
                      </a: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, L2: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12MB</a:t>
                      </a: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, L3: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128MB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12th Gen Intel i9-12900H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Number of Cores -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6 performance, 8 efficiency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Clock Speed -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2.92 GHz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Char char="-"/>
                      </a:pP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L1: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544 KB</a:t>
                      </a: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, L2: </a:t>
                      </a:r>
                      <a:r>
                        <a:rPr lang="en-GB" sz="1200">
                          <a:solidFill>
                            <a:srgbClr val="0F0F0F"/>
                          </a:solidFill>
                        </a:rPr>
                        <a:t>512 KB</a:t>
                      </a:r>
                      <a:r>
                        <a:rPr lang="en-GB" sz="1200">
                          <a:solidFill>
                            <a:schemeClr val="dk2"/>
                          </a:solidFill>
                        </a:rPr>
                        <a:t>, L3: </a:t>
                      </a: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24 MB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50" y="3433850"/>
            <a:ext cx="1740675" cy="12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 rotWithShape="1">
          <a:blip r:embed="rId4">
            <a:alphaModFix/>
          </a:blip>
          <a:srcRect b="11128" l="0" r="0" t="15990"/>
          <a:stretch/>
        </p:blipFill>
        <p:spPr>
          <a:xfrm>
            <a:off x="815450" y="3425935"/>
            <a:ext cx="1671475" cy="1218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5013" y="3372175"/>
            <a:ext cx="1873932" cy="12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>
            <p:ph idx="3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Melvin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AMD Architecture</a:t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807350" y="1368975"/>
            <a:ext cx="4494000" cy="28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361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x86 CISC</a:t>
            </a:r>
            <a:r>
              <a:rPr lang="en-GB">
                <a:solidFill>
                  <a:schemeClr val="dk2"/>
                </a:solidFill>
              </a:rPr>
              <a:t>, Von Neumann architecture</a:t>
            </a:r>
            <a:endParaRPr>
              <a:solidFill>
                <a:schemeClr val="dk2"/>
              </a:solidFill>
            </a:endParaRPr>
          </a:p>
          <a:p>
            <a:pPr indent="-317500" lvl="0" marL="361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Dedicated L1 and L2 Cache per processing core</a:t>
            </a:r>
            <a:endParaRPr>
              <a:solidFill>
                <a:schemeClr val="dk2"/>
              </a:solidFill>
            </a:endParaRPr>
          </a:p>
          <a:p>
            <a:pPr indent="-317500" lvl="0" marL="361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L3 Cache amongst cores</a:t>
            </a:r>
            <a:endParaRPr>
              <a:solidFill>
                <a:schemeClr val="dk2"/>
              </a:solidFill>
            </a:endParaRPr>
          </a:p>
          <a:p>
            <a:pPr indent="-317500" lvl="0" marL="361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7nm process node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7" name="Google Shape;257;p33"/>
          <p:cNvPicPr preferRelativeResize="0"/>
          <p:nvPr/>
        </p:nvPicPr>
        <p:blipFill rotWithShape="1">
          <a:blip r:embed="rId3">
            <a:alphaModFix/>
          </a:blip>
          <a:srcRect b="50843" l="1225" r="5246" t="15875"/>
          <a:stretch/>
        </p:blipFill>
        <p:spPr>
          <a:xfrm>
            <a:off x="5527575" y="2995450"/>
            <a:ext cx="3470999" cy="126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5090" y="1158375"/>
            <a:ext cx="2512675" cy="141338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>
            <p:ph idx="3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Melvin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Apple</a:t>
            </a:r>
            <a:r>
              <a:rPr lang="en-GB"/>
              <a:t> Architecture</a:t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731150" y="1368975"/>
            <a:ext cx="7178400" cy="28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RISC, </a:t>
            </a:r>
            <a:r>
              <a:rPr lang="en-GB">
                <a:solidFill>
                  <a:schemeClr val="dk2"/>
                </a:solidFill>
              </a:rPr>
              <a:t>Von Neumann architecture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Dedicated L1 per processing core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Shared L2 &amp; L3 Cache amongst cores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ARM Based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5nm Process node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025" y="704700"/>
            <a:ext cx="2076326" cy="133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025" y="2249400"/>
            <a:ext cx="2076324" cy="207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>
            <p:ph idx="3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Melvin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713225" y="547956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</a:t>
            </a:r>
            <a:r>
              <a:rPr lang="en-GB"/>
              <a:t> Architecture</a:t>
            </a:r>
            <a:endParaRPr/>
          </a:p>
        </p:txBody>
      </p:sp>
      <p:sp>
        <p:nvSpPr>
          <p:cNvPr id="274" name="Google Shape;274;p35"/>
          <p:cNvSpPr txBox="1"/>
          <p:nvPr/>
        </p:nvSpPr>
        <p:spPr>
          <a:xfrm>
            <a:off x="807350" y="1368975"/>
            <a:ext cx="7178400" cy="28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x86 C</a:t>
            </a:r>
            <a:r>
              <a:rPr lang="en-GB">
                <a:solidFill>
                  <a:schemeClr val="dk2"/>
                </a:solidFill>
              </a:rPr>
              <a:t>ISC, Von Neumann architecture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Dedicated L1 Cache per processor cores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Shared L2 &amp; L3 Cache amongst cores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10nm Process node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538" y="617700"/>
            <a:ext cx="2011825" cy="11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 rotWithShape="1">
          <a:blip r:embed="rId4">
            <a:alphaModFix/>
          </a:blip>
          <a:srcRect b="4808" l="30906" r="30652" t="4808"/>
          <a:stretch/>
        </p:blipFill>
        <p:spPr>
          <a:xfrm>
            <a:off x="6674325" y="1962300"/>
            <a:ext cx="1934251" cy="25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>
            <p:ph idx="3" type="subTitle"/>
          </p:nvPr>
        </p:nvSpPr>
        <p:spPr>
          <a:xfrm>
            <a:off x="6595800" y="93024"/>
            <a:ext cx="2548200" cy="31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Melvin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